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382000" cy="5638800"/>
          </a:xfrm>
        </p:spPr>
        <p:txBody>
          <a:bodyPr anchor="ctr">
            <a:normAutofit fontScale="90000"/>
          </a:bodyPr>
          <a:lstStyle/>
          <a:p>
            <a:pPr algn="ctr"/>
            <a:r>
              <a:rPr lang="bn-BD" sz="3600" b="1" dirty="0" smtClean="0">
                <a:solidFill>
                  <a:srgbClr val="FF0000"/>
                </a:solidFill>
                <a:latin typeface="Times New Roman" pitchFamily="18" charset="0"/>
                <a:cs typeface="Times New Roman" pitchFamily="18" charset="0"/>
              </a:rPr>
              <a:t>KHATRA ADIBASI MAHAVIDYALAYA</a:t>
            </a:r>
            <a:r>
              <a:rPr lang="bn-BD" sz="3600" dirty="0" smtClean="0">
                <a:latin typeface="Times New Roman" pitchFamily="18" charset="0"/>
                <a:cs typeface="Times New Roman" pitchFamily="18" charset="0"/>
              </a:rPr>
              <a:t/>
            </a:r>
            <a:br>
              <a:rPr lang="bn-BD" sz="3600" dirty="0" smtClean="0">
                <a:latin typeface="Times New Roman" pitchFamily="18" charset="0"/>
                <a:cs typeface="Times New Roman" pitchFamily="18" charset="0"/>
              </a:rPr>
            </a:br>
            <a:r>
              <a:rPr lang="bn-BD" sz="3600" b="1" dirty="0" smtClean="0">
                <a:solidFill>
                  <a:schemeClr val="accent5"/>
                </a:solidFill>
                <a:latin typeface="Times New Roman" pitchFamily="18" charset="0"/>
                <a:cs typeface="Times New Roman" pitchFamily="18" charset="0"/>
              </a:rPr>
              <a:t>E-CONTENT</a:t>
            </a:r>
            <a:r>
              <a:rPr lang="bn-BD" sz="3600" dirty="0" smtClean="0">
                <a:latin typeface="Times New Roman" pitchFamily="18" charset="0"/>
                <a:cs typeface="Times New Roman" pitchFamily="18" charset="0"/>
              </a:rPr>
              <a:t/>
            </a:r>
            <a:br>
              <a:rPr lang="bn-BD" sz="3600" dirty="0" smtClean="0">
                <a:latin typeface="Times New Roman" pitchFamily="18" charset="0"/>
                <a:cs typeface="Times New Roman" pitchFamily="18" charset="0"/>
              </a:rPr>
            </a:br>
            <a:r>
              <a:rPr lang="bn-BD" sz="3600" b="1" dirty="0" smtClean="0">
                <a:solidFill>
                  <a:srgbClr val="7030A0"/>
                </a:solidFill>
                <a:latin typeface="Times New Roman" pitchFamily="18" charset="0"/>
                <a:cs typeface="Times New Roman" pitchFamily="18" charset="0"/>
              </a:rPr>
              <a:t>DEPARTMENT OF EDUCATION</a:t>
            </a:r>
            <a:r>
              <a:rPr lang="bn-BD" sz="3600" dirty="0" smtClean="0">
                <a:latin typeface="Times New Roman" pitchFamily="18" charset="0"/>
                <a:cs typeface="Times New Roman" pitchFamily="18" charset="0"/>
              </a:rPr>
              <a:t/>
            </a:r>
            <a:br>
              <a:rPr lang="bn-BD" sz="3600" dirty="0" smtClean="0">
                <a:latin typeface="Times New Roman" pitchFamily="18" charset="0"/>
                <a:cs typeface="Times New Roman" pitchFamily="18" charset="0"/>
              </a:rPr>
            </a:br>
            <a:r>
              <a:rPr lang="bn-BD" sz="3600" b="1" dirty="0" smtClean="0">
                <a:solidFill>
                  <a:srgbClr val="0070C0"/>
                </a:solidFill>
                <a:latin typeface="Times New Roman" pitchFamily="18" charset="0"/>
                <a:cs typeface="Times New Roman" pitchFamily="18" charset="0"/>
              </a:rPr>
              <a:t>SEMISTER-</a:t>
            </a:r>
            <a:r>
              <a:rPr lang="en-IN" sz="3600" b="1" dirty="0" smtClean="0">
                <a:solidFill>
                  <a:srgbClr val="0070C0"/>
                </a:solidFill>
                <a:latin typeface="Times New Roman" pitchFamily="18" charset="0"/>
                <a:cs typeface="Times New Roman" pitchFamily="18" charset="0"/>
              </a:rPr>
              <a:t>V</a:t>
            </a:r>
            <a:r>
              <a:rPr lang="bn-BD" sz="3600" b="1" dirty="0" smtClean="0">
                <a:solidFill>
                  <a:srgbClr val="0070C0"/>
                </a:solidFill>
                <a:latin typeface="Times New Roman" pitchFamily="18" charset="0"/>
                <a:cs typeface="Times New Roman" pitchFamily="18" charset="0"/>
              </a:rPr>
              <a:t>I (PROGRAMME)</a:t>
            </a:r>
            <a:r>
              <a:rPr lang="bn-BD" sz="3600" dirty="0" smtClean="0">
                <a:latin typeface="Times New Roman" pitchFamily="18" charset="0"/>
                <a:cs typeface="Times New Roman" pitchFamily="18" charset="0"/>
              </a:rPr>
              <a:t/>
            </a:r>
            <a:br>
              <a:rPr lang="bn-BD" sz="3600" dirty="0" smtClean="0">
                <a:latin typeface="Times New Roman" pitchFamily="18" charset="0"/>
                <a:cs typeface="Times New Roman" pitchFamily="18" charset="0"/>
              </a:rPr>
            </a:br>
            <a:r>
              <a:rPr lang="bn-BD" sz="3600" dirty="0" smtClean="0">
                <a:solidFill>
                  <a:srgbClr val="FF0000"/>
                </a:solidFill>
                <a:latin typeface="Times New Roman" pitchFamily="18" charset="0"/>
                <a:cs typeface="Times New Roman" pitchFamily="18" charset="0"/>
              </a:rPr>
              <a:t>SESSION: 2018-2019</a:t>
            </a:r>
            <a:r>
              <a:rPr lang="bn-BD" sz="3600" dirty="0" smtClean="0">
                <a:latin typeface="Times New Roman" pitchFamily="18" charset="0"/>
                <a:cs typeface="Times New Roman" pitchFamily="18" charset="0"/>
              </a:rPr>
              <a:t/>
            </a:r>
            <a:br>
              <a:rPr lang="bn-BD" sz="3600" dirty="0" smtClean="0">
                <a:latin typeface="Times New Roman" pitchFamily="18" charset="0"/>
                <a:cs typeface="Times New Roman" pitchFamily="18" charset="0"/>
              </a:rPr>
            </a:br>
            <a:r>
              <a:rPr lang="en-US" sz="3200" b="1" dirty="0" smtClean="0">
                <a:solidFill>
                  <a:srgbClr val="7030A0"/>
                </a:solidFill>
              </a:rPr>
              <a:t>Course Title: Guidance and Counselling Course Code: AP/EDN/601/DSE-1B (a)</a:t>
            </a:r>
            <a:r>
              <a:rPr lang="bn-BD" sz="3200" dirty="0" smtClean="0">
                <a:latin typeface="Times New Roman" pitchFamily="18" charset="0"/>
                <a:cs typeface="Times New Roman" pitchFamily="18" charset="0"/>
              </a:rPr>
              <a:t/>
            </a:r>
            <a:br>
              <a:rPr lang="bn-BD" sz="3200" dirty="0" smtClean="0">
                <a:latin typeface="Times New Roman" pitchFamily="18" charset="0"/>
                <a:cs typeface="Times New Roman" pitchFamily="18" charset="0"/>
              </a:rPr>
            </a:br>
            <a:r>
              <a:rPr lang="bn-BD" sz="2400" b="1" dirty="0" smtClean="0">
                <a:solidFill>
                  <a:schemeClr val="accent6"/>
                </a:solidFill>
                <a:latin typeface="Times New Roman" pitchFamily="18" charset="0"/>
                <a:cs typeface="Times New Roman" pitchFamily="18" charset="0"/>
              </a:rPr>
              <a:t>TOPIC: </a:t>
            </a:r>
            <a:r>
              <a:rPr lang="en-US" sz="2400" b="1" dirty="0" smtClean="0">
                <a:solidFill>
                  <a:schemeClr val="accent6"/>
                </a:solidFill>
              </a:rPr>
              <a:t>Adjustment</a:t>
            </a:r>
            <a:r>
              <a:rPr lang="bn-BD" sz="2400" b="1" dirty="0" smtClean="0">
                <a:solidFill>
                  <a:schemeClr val="accent6"/>
                </a:solidFill>
              </a:rPr>
              <a:t> (</a:t>
            </a:r>
            <a:r>
              <a:rPr lang="en-US" sz="2400" b="1" dirty="0" smtClean="0">
                <a:solidFill>
                  <a:schemeClr val="accent6"/>
                </a:solidFill>
              </a:rPr>
              <a:t>Unit-IV</a:t>
            </a:r>
            <a:r>
              <a:rPr lang="bn-BD" sz="2400" b="1" dirty="0" smtClean="0">
                <a:solidFill>
                  <a:schemeClr val="accent6"/>
                </a:solidFill>
              </a:rPr>
              <a:t>)</a:t>
            </a:r>
            <a:r>
              <a:rPr lang="bn-BD" sz="2400" dirty="0" smtClean="0"/>
              <a:t/>
            </a:r>
            <a:br>
              <a:rPr lang="bn-BD" sz="2400" dirty="0" smtClean="0"/>
            </a:br>
            <a:r>
              <a:rPr lang="bn-BD" sz="2000" b="1" dirty="0" smtClean="0">
                <a:solidFill>
                  <a:schemeClr val="tx1"/>
                </a:solidFill>
              </a:rPr>
              <a:t>SUB-TOPIC: </a:t>
            </a:r>
            <a:r>
              <a:rPr lang="bn-BD" sz="1600" b="1" dirty="0" smtClean="0">
                <a:solidFill>
                  <a:schemeClr val="tx1"/>
                </a:solidFill>
              </a:rPr>
              <a:t>1. </a:t>
            </a:r>
            <a:r>
              <a:rPr lang="en-US" sz="1600" b="1" dirty="0" smtClean="0">
                <a:solidFill>
                  <a:schemeClr val="tx1"/>
                </a:solidFill>
              </a:rPr>
              <a:t>Concept and Definition of Adjustment, Characteristics of good adjustment</a:t>
            </a:r>
            <a:r>
              <a:rPr lang="bn-BD" sz="1600" b="1" dirty="0" smtClean="0">
                <a:solidFill>
                  <a:schemeClr val="tx1"/>
                </a:solidFill>
              </a:rPr>
              <a:t>,</a:t>
            </a:r>
            <a:br>
              <a:rPr lang="bn-BD" sz="1600" b="1" dirty="0" smtClean="0">
                <a:solidFill>
                  <a:schemeClr val="tx1"/>
                </a:solidFill>
              </a:rPr>
            </a:br>
            <a:r>
              <a:rPr lang="en-IN" sz="1600" b="1" dirty="0" smtClean="0">
                <a:solidFill>
                  <a:schemeClr val="tx1"/>
                </a:solidFill>
              </a:rPr>
              <a:t>                        </a:t>
            </a:r>
            <a:r>
              <a:rPr lang="bn-BD" sz="1600" b="1" dirty="0" smtClean="0">
                <a:solidFill>
                  <a:schemeClr val="tx1"/>
                </a:solidFill>
              </a:rPr>
              <a:t>2.</a:t>
            </a:r>
            <a:r>
              <a:rPr lang="en-IN" sz="1600" b="1" dirty="0" smtClean="0">
                <a:solidFill>
                  <a:schemeClr val="tx1"/>
                </a:solidFill>
              </a:rPr>
              <a:t> C</a:t>
            </a:r>
            <a:r>
              <a:rPr lang="en-US" sz="1600" b="1" dirty="0" smtClean="0">
                <a:solidFill>
                  <a:schemeClr val="tx1"/>
                </a:solidFill>
              </a:rPr>
              <a:t>ommon adjustment problems in Childhood and adolescence, Adjustment Mechanism. </a:t>
            </a:r>
            <a:r>
              <a:rPr lang="en-US" sz="1600" dirty="0" smtClean="0"/>
              <a:t/>
            </a:r>
            <a:br>
              <a:rPr lang="en-US" sz="1600" dirty="0" smtClean="0"/>
            </a:br>
            <a:r>
              <a:rPr lang="bn-BD" sz="2400" dirty="0" smtClean="0">
                <a:latin typeface="Times New Roman" pitchFamily="18" charset="0"/>
                <a:cs typeface="Times New Roman" pitchFamily="18" charset="0"/>
              </a:rPr>
              <a:t/>
            </a:r>
            <a:br>
              <a:rPr lang="bn-BD" sz="2400" dirty="0" smtClean="0">
                <a:latin typeface="Times New Roman" pitchFamily="18" charset="0"/>
                <a:cs typeface="Times New Roman" pitchFamily="18" charset="0"/>
              </a:rPr>
            </a:br>
            <a:r>
              <a:rPr lang="bn-BD" sz="2700" dirty="0" smtClean="0">
                <a:latin typeface="Times New Roman" pitchFamily="18" charset="0"/>
                <a:cs typeface="Times New Roman" pitchFamily="18" charset="0"/>
              </a:rPr>
              <a:t>NAME OF THE TEACHER</a:t>
            </a:r>
            <a:r>
              <a:rPr lang="bn-BD" sz="2700" dirty="0" smtClean="0">
                <a:latin typeface="Times New Roman" pitchFamily="18" charset="0"/>
                <a:cs typeface="Times New Roman" pitchFamily="18" charset="0"/>
              </a:rPr>
              <a:t>:</a:t>
            </a:r>
            <a:r>
              <a:rPr lang="en-IN" sz="2700" dirty="0" smtClean="0">
                <a:latin typeface="Times New Roman" pitchFamily="18" charset="0"/>
                <a:cs typeface="Times New Roman" pitchFamily="18" charset="0"/>
              </a:rPr>
              <a:t> </a:t>
            </a:r>
            <a:r>
              <a:rPr lang="en-IN" sz="3100" dirty="0" smtClean="0">
                <a:latin typeface="Times New Roman" pitchFamily="18" charset="0"/>
                <a:cs typeface="Times New Roman" pitchFamily="18" charset="0"/>
              </a:rPr>
              <a:t>Akinchan Pal</a:t>
            </a:r>
            <a:endParaRPr lang="en-US" sz="27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468112"/>
          </a:xfrm>
        </p:spPr>
        <p:txBody>
          <a:bodyPr anchor="t">
            <a:normAutofit/>
          </a:bodyPr>
          <a:lstStyle/>
          <a:p>
            <a:pPr>
              <a:buFont typeface="Wingdings" pitchFamily="2" charset="2"/>
              <a:buChar char="v"/>
            </a:pPr>
            <a:r>
              <a:rPr lang="en-US" sz="4000" dirty="0" smtClean="0">
                <a:solidFill>
                  <a:srgbClr val="FF0000"/>
                </a:solidFill>
              </a:rPr>
              <a:t>Adjustment Mechanism</a:t>
            </a:r>
            <a:r>
              <a:rPr lang="bn-BD" sz="4000" dirty="0" smtClean="0">
                <a:solidFill>
                  <a:srgbClr val="FF0000"/>
                </a:solidFill>
              </a:rPr>
              <a:t>:</a:t>
            </a:r>
            <a:br>
              <a:rPr lang="bn-BD" sz="4000" dirty="0" smtClean="0">
                <a:solidFill>
                  <a:srgbClr val="FF0000"/>
                </a:solidFill>
              </a:rPr>
            </a:br>
            <a:endParaRPr lang="en-US" sz="4000" dirty="0">
              <a:solidFill>
                <a:srgbClr val="FF0000"/>
              </a:solidFill>
            </a:endParaRPr>
          </a:p>
        </p:txBody>
      </p:sp>
      <p:sp>
        <p:nvSpPr>
          <p:cNvPr id="3" name="Rectangle 2"/>
          <p:cNvSpPr/>
          <p:nvPr/>
        </p:nvSpPr>
        <p:spPr>
          <a:xfrm>
            <a:off x="685800" y="1582340"/>
            <a:ext cx="7848600" cy="4893647"/>
          </a:xfrm>
          <a:prstGeom prst="rect">
            <a:avLst/>
          </a:prstGeom>
        </p:spPr>
        <p:txBody>
          <a:bodyPr wrap="square">
            <a:spAutoFit/>
          </a:bodyPr>
          <a:lstStyle/>
          <a:p>
            <a:pPr algn="just"/>
            <a:r>
              <a:rPr lang="en-US" sz="2600" dirty="0" smtClean="0"/>
              <a:t>An </a:t>
            </a:r>
            <a:r>
              <a:rPr lang="en-US" sz="2600" b="1" dirty="0" smtClean="0"/>
              <a:t>adjustment mechanism</a:t>
            </a:r>
            <a:r>
              <a:rPr lang="en-US" sz="2600" dirty="0" smtClean="0"/>
              <a:t> is a method or perspective used by an individual to compensate for changes in one's circumstances or abilities. </a:t>
            </a:r>
          </a:p>
          <a:p>
            <a:pPr algn="just"/>
            <a:r>
              <a:rPr lang="en-US" sz="2600" dirty="0" smtClean="0"/>
              <a:t>The main goal of the use of adjustment mechanisms is to promote or restore equilibrium. </a:t>
            </a:r>
          </a:p>
          <a:p>
            <a:pPr algn="just"/>
            <a:r>
              <a:rPr lang="en-US" sz="2600" dirty="0" smtClean="0"/>
              <a:t>Some types of adjustment mechanisms are known as defense mechanisms, because they shield the executive abilities of an individual from psychological harm. </a:t>
            </a:r>
          </a:p>
          <a:p>
            <a:pPr algn="just"/>
            <a:r>
              <a:rPr lang="en-US" sz="2600" dirty="0" smtClean="0"/>
              <a:t>In this perspective, adjustment mechanisms are used by people to distance themselves from negative aspects of their environments or societies.</a:t>
            </a:r>
            <a:endParaRPr lang="en-US" sz="2600"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772912"/>
          </a:xfrm>
        </p:spPr>
        <p:txBody>
          <a:bodyPr anchor="ctr"/>
          <a:lstStyle/>
          <a:p>
            <a:pPr algn="ctr"/>
            <a:r>
              <a:rPr lang="en-IN" dirty="0" smtClean="0">
                <a:solidFill>
                  <a:srgbClr val="FF0000"/>
                </a:solidFill>
              </a:rPr>
              <a:t>THANK YOU</a:t>
            </a:r>
            <a:endParaRPr lang="en-US"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04088"/>
            <a:ext cx="7696200" cy="1143000"/>
          </a:xfrm>
        </p:spPr>
        <p:txBody>
          <a:bodyPr>
            <a:normAutofit/>
          </a:bodyPr>
          <a:lstStyle/>
          <a:p>
            <a:r>
              <a:rPr lang="en-US" sz="3600" dirty="0" smtClean="0"/>
              <a:t>Concept and Definition of Adjustment, Characteristics of good adjustment,</a:t>
            </a:r>
            <a:endParaRPr lang="en-US" sz="3600" dirty="0"/>
          </a:p>
        </p:txBody>
      </p:sp>
      <p:pic>
        <p:nvPicPr>
          <p:cNvPr id="4" name="Content Placeholder 3" descr="Adjustment-and-Maladjustment-edugyan.in.jpg"/>
          <p:cNvPicPr>
            <a:picLocks noGrp="1" noChangeAspect="1"/>
          </p:cNvPicPr>
          <p:nvPr>
            <p:ph idx="1"/>
          </p:nvPr>
        </p:nvPicPr>
        <p:blipFill>
          <a:blip r:embed="rId2"/>
          <a:stretch>
            <a:fillRect/>
          </a:stretch>
        </p:blipFill>
        <p:spPr>
          <a:xfrm>
            <a:off x="990600" y="2057400"/>
            <a:ext cx="7543800" cy="42672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pPr>
              <a:buFont typeface="Wingdings" pitchFamily="2" charset="2"/>
              <a:buChar char="v"/>
            </a:pPr>
            <a:r>
              <a:rPr lang="en-US" sz="3600" dirty="0" smtClean="0">
                <a:solidFill>
                  <a:srgbClr val="FF0000"/>
                </a:solidFill>
              </a:rPr>
              <a:t>Concept and Definition of Adjustment</a:t>
            </a:r>
            <a:endParaRPr lang="en-US" sz="3200" dirty="0">
              <a:solidFill>
                <a:srgbClr val="FF0000"/>
              </a:solidFill>
            </a:endParaRPr>
          </a:p>
        </p:txBody>
      </p:sp>
      <p:sp>
        <p:nvSpPr>
          <p:cNvPr id="3" name="Content Placeholder 2"/>
          <p:cNvSpPr>
            <a:spLocks noGrp="1"/>
          </p:cNvSpPr>
          <p:nvPr>
            <p:ph idx="1"/>
          </p:nvPr>
        </p:nvSpPr>
        <p:spPr/>
        <p:txBody>
          <a:bodyPr/>
          <a:lstStyle/>
          <a:p>
            <a:r>
              <a:rPr lang="as-IN" dirty="0" smtClean="0"/>
              <a:t>শিক্ষার অন্যতম উদ্দেশ্য হলো আমাদের পরিবেশের সাথে অভিযোজন করতে বা মানিয়ে চলতে করা</a:t>
            </a:r>
            <a:r>
              <a:rPr lang="bn-BD" dirty="0" smtClean="0"/>
              <a:t>।</a:t>
            </a:r>
            <a:r>
              <a:rPr lang="as-IN" dirty="0" smtClean="0"/>
              <a:t> প্রখ্যাত শিক্ষাবিদ হেনরি বলেছেন যে শিক্ষা</a:t>
            </a:r>
            <a:r>
              <a:rPr lang="bn-BD" dirty="0" smtClean="0"/>
              <a:t>ই</a:t>
            </a:r>
            <a:r>
              <a:rPr lang="as-IN" dirty="0" smtClean="0"/>
              <a:t> আমাদেরকে এক উন্নত শ্রেণীর অভিযোজন ক্ষমতা দিয়েছে যার সাহায্যে আমরা ভাবগত</a:t>
            </a:r>
            <a:r>
              <a:rPr lang="bn-BD" dirty="0" smtClean="0"/>
              <a:t>,</a:t>
            </a:r>
            <a:r>
              <a:rPr lang="as-IN" dirty="0" smtClean="0"/>
              <a:t> বুদ্ধিগত এবং অনুভূতিগত পরিবেশের সাথে নিশ্চিতভাবে সঙ্গতি বিধান করে চলতে পারে</a:t>
            </a:r>
            <a:r>
              <a:rPr lang="bn-BD" dirty="0" smtClean="0"/>
              <a:t>।</a:t>
            </a:r>
            <a:r>
              <a:rPr lang="as-IN" dirty="0" smtClean="0"/>
              <a:t> মানুষকে মূলত তিন ধরনের পরিবেশের সাথে অভিযোজন করতে হয়। প্রাকৃতিক পরিবেশ</a:t>
            </a:r>
            <a:r>
              <a:rPr lang="bn-BD" dirty="0" smtClean="0"/>
              <a:t>, </a:t>
            </a:r>
            <a:r>
              <a:rPr lang="as-IN" dirty="0" smtClean="0"/>
              <a:t>সামাজিক পরিবেশ এবং মানসিক পরিবে</a:t>
            </a:r>
            <a:r>
              <a:rPr lang="bn-BD" dirty="0" smtClean="0"/>
              <a:t>শ। </a:t>
            </a:r>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990600"/>
            <a:ext cx="8839200" cy="5562600"/>
          </a:xfrm>
        </p:spPr>
        <p:txBody>
          <a:bodyPr anchor="t">
            <a:noAutofit/>
          </a:bodyPr>
          <a:lstStyle/>
          <a:p>
            <a:r>
              <a:rPr lang="as-IN" sz="1900" dirty="0" smtClean="0"/>
              <a:t>প্রাকৃতিক পরিবেশ</a:t>
            </a:r>
            <a:r>
              <a:rPr lang="bn-BD" sz="1900" dirty="0" smtClean="0"/>
              <a:t>- </a:t>
            </a:r>
            <a:r>
              <a:rPr lang="as-IN" sz="1900" dirty="0" smtClean="0"/>
              <a:t>প্রাকৃতিক পরিবেশের সাথে সঠিকভাবে সঙ্গতি-বিধানের উপরে মানুষের অস্তিত্ব নির্ভর করে, প্রকৃতির এই পরিবেশের সাথে মানিয়ে নিতে সাহায্য করে শিক্ষা</a:t>
            </a:r>
            <a:r>
              <a:rPr lang="bn-BD" sz="1900" dirty="0" smtClean="0"/>
              <a:t>।</a:t>
            </a:r>
            <a:r>
              <a:rPr lang="as-IN" sz="1900" dirty="0" smtClean="0"/>
              <a:t> মানুষ তার জ্ঞান বুদ্ধি ও দক্ষতার সাহায্যে বিভিন্ন প্রতিকূল পরিবেশের সাথে নিজেকে মানিয়ে নেয় একেই প্রাকৃতিক পরিবেশের সাথে অভিযোজন বলে।</a:t>
            </a:r>
            <a:r>
              <a:rPr lang="bn-BD" sz="1900" dirty="0" smtClean="0"/>
              <a:t/>
            </a:r>
            <a:br>
              <a:rPr lang="bn-BD" sz="1900" dirty="0" smtClean="0"/>
            </a:br>
            <a:r>
              <a:rPr lang="bn-BD" sz="1900" dirty="0" smtClean="0"/>
              <a:t/>
            </a:r>
            <a:br>
              <a:rPr lang="bn-BD" sz="1900" dirty="0" smtClean="0"/>
            </a:br>
            <a:r>
              <a:rPr lang="as-IN" sz="1900" dirty="0" smtClean="0"/>
              <a:t> সামাজিক পরিবেশ</a:t>
            </a:r>
            <a:r>
              <a:rPr lang="bn-BD" sz="1900" dirty="0" smtClean="0"/>
              <a:t>- মানুষ সামাজিক জীব । সমাজেই তার জন্ম বৃদ্ধি ও বিকাশ । সার্থকভাবে বেঁচে থাকতে হলে ব্যক্তিকে পরিবর্তনশীল সমাজের সাথে মানিয়ে চলতে হয় ।  তাকে সমাজের বিভিন্ন রীতি-নীতি আচার-আচরণ চিন্তা-ভাবনা অনুষ্ঠান ও প্রতিষ্ঠানের সাথে অভিযোজন করতে হয়। এক্ষেত্রেই সাহায্য করে শিক্ষা ।</a:t>
            </a:r>
            <a:br>
              <a:rPr lang="bn-BD" sz="1900" dirty="0" smtClean="0"/>
            </a:br>
            <a:r>
              <a:rPr lang="bn-BD" sz="1900" dirty="0" smtClean="0"/>
              <a:t/>
            </a:r>
            <a:br>
              <a:rPr lang="bn-BD" sz="1900" dirty="0" smtClean="0"/>
            </a:br>
            <a:r>
              <a:rPr lang="as-IN" sz="1900" dirty="0" smtClean="0"/>
              <a:t> মানসিক পরিবে</a:t>
            </a:r>
            <a:r>
              <a:rPr lang="bn-BD" sz="1900" dirty="0" smtClean="0"/>
              <a:t>শ-  শিক্ষার্থীকে নিজের মানসিক পরিবেশের সাথেও সঙ্গতি বিধান করতে হয়। ব্যক্তি যদি তার মনজগতের আশা-আকাঙ্ক্ষা পছন্দ অপছন্দ কামনা বাসনা বুদ্ধি আবেগ প্রকৃতির সাথে মানিয়ে চলতে পারে তাহলে সেই সুস্থ ও স্বাভাবিক জীবন যাপন করতে পারে আর তা না পারলে সৃষ্টি হয় মানুষের জটিলতা এবং অন্তর দ্বন্দ্ব ।  তাই মানসিক পরিবেশের সাথে সঙ্গতি-বিধানও শিক্ষার একটি  গুরুত্বপূর্ণ লক্ষ্য বা উদ্দেশ্য ।</a:t>
            </a:r>
            <a:br>
              <a:rPr lang="bn-BD" sz="1900" dirty="0" smtClean="0"/>
            </a:br>
            <a:r>
              <a:rPr lang="bn-BD" sz="1900" dirty="0" smtClean="0"/>
              <a:t> বিভিন্ন অভিজ্ঞতা ও কাজের মাধ্যমে মানুষ এইসব পরিবেশ সম্পর্কে জ্ঞান লাভ করে এবং বিভিন্ন পরিবেশের সাথে নিজেকে মানিয়ে নেয় তাই শিক্ষার অন্যতম উদ্দেশ্য হলো পরিবেশের সাথে সঙ্গতি বিধান বা অভিযোজন যার ইংরেজি প্রতিশব্দ ADJUSTMENT. </a:t>
            </a:r>
            <a:br>
              <a:rPr lang="bn-BD" sz="1900" dirty="0" smtClean="0"/>
            </a:br>
            <a:endParaRPr lang="en-US" sz="1900"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5334000"/>
          </a:xfrm>
        </p:spPr>
        <p:txBody>
          <a:bodyPr anchor="t">
            <a:normAutofit/>
          </a:bodyPr>
          <a:lstStyle/>
          <a:p>
            <a:pPr fontAlgn="base"/>
            <a:r>
              <a:rPr lang="en-US" sz="2400" dirty="0" smtClean="0"/>
              <a:t>The word ‘Adjustment’ mean ‘to fit’, ‘make suitable’, ‘adapt’ etc.</a:t>
            </a:r>
            <a:br>
              <a:rPr lang="en-US" sz="2400" dirty="0" smtClean="0"/>
            </a:br>
            <a:r>
              <a:rPr lang="en-US" sz="2400" dirty="0" smtClean="0"/>
              <a:t>·        Adjustment is the process through which a person tries to strike balance between his requirements (need, desires, and urges) and varying life situations.</a:t>
            </a:r>
            <a:br>
              <a:rPr lang="en-US" sz="2400" dirty="0" smtClean="0"/>
            </a:br>
            <a:r>
              <a:rPr lang="en-US" sz="2400" dirty="0" smtClean="0"/>
              <a:t>  </a:t>
            </a:r>
            <a:r>
              <a:rPr lang="en-US" sz="2400" b="1" dirty="0" smtClean="0"/>
              <a:t>C. V. Good: </a:t>
            </a:r>
            <a:r>
              <a:rPr lang="en-US" sz="2400" dirty="0" smtClean="0"/>
              <a:t>“Adjustment is the process of finding and adopting modes of behaviour suitable to the environment or the changes in the environment”.</a:t>
            </a:r>
            <a:br>
              <a:rPr lang="en-US" sz="2400" dirty="0" smtClean="0"/>
            </a:br>
            <a:r>
              <a:rPr lang="en-US" sz="2400" dirty="0" smtClean="0"/>
              <a:t>·        </a:t>
            </a:r>
            <a:r>
              <a:rPr lang="en-US" sz="2400" b="1" dirty="0" smtClean="0"/>
              <a:t>Shaffer:</a:t>
            </a:r>
            <a:r>
              <a:rPr lang="en-US" sz="2400" dirty="0" smtClean="0"/>
              <a:t> “Adjustment is the process by which a living organism maintains a balance between its needs and the circumstances that influence the satisfaction of these needs”.</a:t>
            </a:r>
            <a:br>
              <a:rPr lang="en-US" sz="2400" dirty="0" smtClean="0"/>
            </a:br>
            <a:r>
              <a:rPr lang="en-US" sz="2400" dirty="0" smtClean="0"/>
              <a:t>·        Adjustment is a process that helps a person to lead a happy and contented life while maintaining a balance between his needs and his capacity to fulfill them.</a:t>
            </a:r>
            <a:br>
              <a:rPr lang="en-US" sz="2400" dirty="0" smtClean="0"/>
            </a:br>
            <a:endParaRPr lang="en-US" sz="2400"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5410200"/>
          </a:xfrm>
        </p:spPr>
        <p:txBody>
          <a:bodyPr anchor="t">
            <a:noAutofit/>
          </a:bodyPr>
          <a:lstStyle/>
          <a:p>
            <a:pPr>
              <a:buFont typeface="Wingdings" pitchFamily="2" charset="2"/>
              <a:buChar char="v"/>
            </a:pPr>
            <a:r>
              <a:rPr lang="bn-BD" sz="2800" dirty="0" smtClean="0">
                <a:solidFill>
                  <a:srgbClr val="FF0000"/>
                </a:solidFill>
              </a:rPr>
              <a:t>Characteristics of Good Adjustment:</a:t>
            </a:r>
            <a:r>
              <a:rPr lang="bn-BD" sz="2800" dirty="0" smtClean="0"/>
              <a:t/>
            </a:r>
            <a:br>
              <a:rPr lang="bn-BD" sz="2800" dirty="0" smtClean="0"/>
            </a:br>
            <a:r>
              <a:rPr lang="bn-BD" sz="2800" dirty="0" smtClean="0"/>
              <a:t/>
            </a:r>
            <a:br>
              <a:rPr lang="bn-BD" sz="2800" dirty="0" smtClean="0"/>
            </a:br>
            <a:r>
              <a:rPr lang="en-US" sz="2800" dirty="0" smtClean="0"/>
              <a:t> A healthy and well-adjusted person should possess/display some observable behavioral patterns. These behavioral patterns must be according to the social expectations of an individual. These patterns are as follows:</a:t>
            </a:r>
            <a:br>
              <a:rPr lang="en-US" sz="2800" dirty="0" smtClean="0"/>
            </a:br>
            <a:r>
              <a:rPr lang="bn-BD" sz="2800" dirty="0" smtClean="0"/>
              <a:t>	1) </a:t>
            </a:r>
            <a:r>
              <a:rPr lang="en-US" sz="2800" dirty="0" smtClean="0"/>
              <a:t>Maturity in thinking</a:t>
            </a:r>
            <a:r>
              <a:rPr lang="bn-BD" sz="2800" dirty="0" smtClean="0"/>
              <a:t>,</a:t>
            </a:r>
            <a:r>
              <a:rPr lang="en-US" sz="2800" dirty="0" smtClean="0"/>
              <a:t/>
            </a:r>
            <a:br>
              <a:rPr lang="en-US" sz="2800" dirty="0" smtClean="0"/>
            </a:br>
            <a:r>
              <a:rPr lang="bn-BD" sz="2800" dirty="0" smtClean="0"/>
              <a:t>	2)</a:t>
            </a:r>
            <a:r>
              <a:rPr lang="en-US" sz="2800" dirty="0" smtClean="0"/>
              <a:t>Emotional balance</a:t>
            </a:r>
            <a:r>
              <a:rPr lang="bn-BD" sz="2800" dirty="0" smtClean="0"/>
              <a:t>,</a:t>
            </a:r>
            <a:r>
              <a:rPr lang="en-US" sz="2800" dirty="0" smtClean="0"/>
              <a:t/>
            </a:r>
            <a:br>
              <a:rPr lang="en-US" sz="2800" dirty="0" smtClean="0"/>
            </a:br>
            <a:r>
              <a:rPr lang="bn-BD" sz="2800" dirty="0" smtClean="0"/>
              <a:t>	3)</a:t>
            </a:r>
            <a:r>
              <a:rPr lang="en-US" sz="2800" dirty="0" smtClean="0"/>
              <a:t>Warm and understanding towards others</a:t>
            </a:r>
            <a:r>
              <a:rPr lang="bn-BD" sz="2800" dirty="0" smtClean="0"/>
              <a:t>,</a:t>
            </a:r>
            <a:r>
              <a:rPr lang="en-US" sz="2800" dirty="0" smtClean="0"/>
              <a:t/>
            </a:r>
            <a:br>
              <a:rPr lang="en-US" sz="2800" dirty="0" smtClean="0"/>
            </a:br>
            <a:r>
              <a:rPr lang="bn-BD" sz="2800" dirty="0" smtClean="0"/>
              <a:t>	4)</a:t>
            </a:r>
            <a:r>
              <a:rPr lang="en-US" sz="2800" dirty="0" smtClean="0"/>
              <a:t>Free from tension due to routine events</a:t>
            </a:r>
            <a:r>
              <a:rPr lang="bn-BD" sz="2800" dirty="0" smtClean="0"/>
              <a:t>,</a:t>
            </a:r>
            <a:r>
              <a:rPr lang="en-US" sz="2800" dirty="0" smtClean="0"/>
              <a:t/>
            </a:r>
            <a:br>
              <a:rPr lang="en-US" sz="2800" dirty="0" smtClean="0"/>
            </a:br>
            <a:r>
              <a:rPr lang="bn-BD" sz="2800" dirty="0" smtClean="0"/>
              <a:t>	5)</a:t>
            </a:r>
            <a:r>
              <a:rPr lang="en-US" sz="2800" dirty="0" smtClean="0"/>
              <a:t>Independent in decision making</a:t>
            </a:r>
            <a:r>
              <a:rPr lang="bn-BD" sz="2800" dirty="0" smtClean="0"/>
              <a:t>.</a:t>
            </a:r>
            <a:r>
              <a:rPr lang="en-US" sz="2800" dirty="0" smtClean="0"/>
              <a:t/>
            </a:r>
            <a:br>
              <a:rPr lang="en-US" sz="2800" dirty="0" smtClean="0"/>
            </a:br>
            <a:endParaRPr lang="en-US" sz="2800"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05800" cy="5334000"/>
          </a:xfrm>
        </p:spPr>
        <p:txBody>
          <a:bodyPr anchor="t">
            <a:normAutofit fontScale="90000"/>
          </a:bodyPr>
          <a:lstStyle/>
          <a:p>
            <a:pPr>
              <a:buFont typeface="Wingdings" pitchFamily="2" charset="2"/>
              <a:buChar char="v"/>
            </a:pPr>
            <a:r>
              <a:rPr lang="bn-BD" sz="2800" dirty="0" smtClean="0"/>
              <a:t>Sub-Unit 2: C</a:t>
            </a:r>
            <a:r>
              <a:rPr lang="en-US" sz="2800" dirty="0" smtClean="0"/>
              <a:t>ommon </a:t>
            </a:r>
            <a:r>
              <a:rPr lang="bn-BD" sz="2800" dirty="0" smtClean="0"/>
              <a:t>A</a:t>
            </a:r>
            <a:r>
              <a:rPr lang="en-US" sz="2800" dirty="0" err="1" smtClean="0"/>
              <a:t>djustment</a:t>
            </a:r>
            <a:r>
              <a:rPr lang="en-US" sz="2800" dirty="0" smtClean="0"/>
              <a:t> </a:t>
            </a:r>
            <a:r>
              <a:rPr lang="bn-BD" sz="2800" dirty="0" smtClean="0"/>
              <a:t>P</a:t>
            </a:r>
            <a:r>
              <a:rPr lang="en-US" sz="2800" dirty="0" err="1" smtClean="0"/>
              <a:t>roblems</a:t>
            </a:r>
            <a:r>
              <a:rPr lang="en-US" sz="2800" dirty="0" smtClean="0"/>
              <a:t> in </a:t>
            </a:r>
            <a:r>
              <a:rPr lang="bn-BD" sz="2800" dirty="0" smtClean="0"/>
              <a:t>C</a:t>
            </a:r>
            <a:r>
              <a:rPr lang="en-US" sz="2800" dirty="0" err="1" smtClean="0"/>
              <a:t>hildhood</a:t>
            </a:r>
            <a:r>
              <a:rPr lang="en-US" sz="2800" dirty="0" smtClean="0"/>
              <a:t> and </a:t>
            </a:r>
            <a:r>
              <a:rPr lang="bn-BD" sz="2800" dirty="0" smtClean="0"/>
              <a:t>A</a:t>
            </a:r>
            <a:r>
              <a:rPr lang="en-US" sz="2800" dirty="0" err="1" smtClean="0"/>
              <a:t>dolescence</a:t>
            </a:r>
            <a:r>
              <a:rPr lang="en-US" sz="2800" dirty="0" smtClean="0"/>
              <a:t>.</a:t>
            </a:r>
            <a:r>
              <a:rPr lang="bn-BD" sz="2800" dirty="0" smtClean="0"/>
              <a:t/>
            </a:r>
            <a:br>
              <a:rPr lang="bn-BD" sz="2800" dirty="0" smtClean="0"/>
            </a:br>
            <a:r>
              <a:rPr lang="en-US" sz="2800" dirty="0" smtClean="0"/>
              <a:t> </a:t>
            </a:r>
            <a:r>
              <a:rPr lang="bn-BD" sz="2200" dirty="0" smtClean="0"/>
              <a:t>A</a:t>
            </a:r>
            <a:r>
              <a:rPr lang="en-US" sz="2200" dirty="0" err="1" smtClean="0"/>
              <a:t>djustment</a:t>
            </a:r>
            <a:r>
              <a:rPr lang="en-US" sz="2200" dirty="0" smtClean="0"/>
              <a:t> disorder can significantly impact an adolescent’s functioning, there are several harmful consequences that could happen if treatment for this disorder is delayed or never received. Conversely, if effective care is sought and a teen fully participates in programming, the following effects can be minimized or avoided all together:</a:t>
            </a:r>
            <a:br>
              <a:rPr lang="en-US" sz="2200" dirty="0" smtClean="0"/>
            </a:br>
            <a:r>
              <a:rPr lang="bn-BD" sz="2200" dirty="0" smtClean="0"/>
              <a:t>	1) </a:t>
            </a:r>
            <a:r>
              <a:rPr lang="en-US" sz="2200" dirty="0" smtClean="0"/>
              <a:t>Loss of meaningful relationships</a:t>
            </a:r>
            <a:r>
              <a:rPr lang="bn-BD" sz="2200" dirty="0" smtClean="0"/>
              <a:t>,</a:t>
            </a:r>
            <a:r>
              <a:rPr lang="en-US" sz="2200" dirty="0" smtClean="0"/>
              <a:t/>
            </a:r>
            <a:br>
              <a:rPr lang="en-US" sz="2200" dirty="0" smtClean="0"/>
            </a:br>
            <a:r>
              <a:rPr lang="bn-BD" sz="2200" dirty="0" smtClean="0"/>
              <a:t>	2) </a:t>
            </a:r>
            <a:r>
              <a:rPr lang="en-US" sz="2200" dirty="0" smtClean="0"/>
              <a:t>Self-harm</a:t>
            </a:r>
            <a:r>
              <a:rPr lang="bn-BD" sz="2200" dirty="0" smtClean="0"/>
              <a:t>,</a:t>
            </a:r>
            <a:r>
              <a:rPr lang="en-US" sz="2200" dirty="0" smtClean="0"/>
              <a:t/>
            </a:r>
            <a:br>
              <a:rPr lang="en-US" sz="2200" dirty="0" smtClean="0"/>
            </a:br>
            <a:r>
              <a:rPr lang="bn-BD" sz="2200" dirty="0" smtClean="0"/>
              <a:t>	3)</a:t>
            </a:r>
            <a:r>
              <a:rPr lang="en-US" sz="2200" dirty="0" smtClean="0"/>
              <a:t>Substance abuse, which could lead to addiction or chemical </a:t>
            </a:r>
            <a:r>
              <a:rPr lang="bn-BD" sz="2200" dirty="0" smtClean="0"/>
              <a:t>	</a:t>
            </a:r>
            <a:r>
              <a:rPr lang="en-US" sz="2200" dirty="0" smtClean="0"/>
              <a:t>dependency</a:t>
            </a:r>
            <a:r>
              <a:rPr lang="bn-BD" sz="2200" dirty="0" smtClean="0"/>
              <a:t>,</a:t>
            </a:r>
            <a:r>
              <a:rPr lang="en-US" sz="2200" dirty="0" smtClean="0"/>
              <a:t/>
            </a:r>
            <a:br>
              <a:rPr lang="en-US" sz="2200" dirty="0" smtClean="0"/>
            </a:br>
            <a:r>
              <a:rPr lang="bn-BD" sz="2200" dirty="0" smtClean="0"/>
              <a:t>	4)</a:t>
            </a:r>
            <a:r>
              <a:rPr lang="en-US" sz="2200" dirty="0" smtClean="0"/>
              <a:t>Onset of symptoms of other mental health disorders</a:t>
            </a:r>
            <a:r>
              <a:rPr lang="bn-BD" sz="2200" dirty="0" smtClean="0"/>
              <a:t>,</a:t>
            </a:r>
            <a:r>
              <a:rPr lang="en-US" sz="2200" dirty="0" smtClean="0"/>
              <a:t/>
            </a:r>
            <a:br>
              <a:rPr lang="en-US" sz="2200" dirty="0" smtClean="0"/>
            </a:br>
            <a:r>
              <a:rPr lang="bn-BD" sz="2200" dirty="0" smtClean="0"/>
              <a:t>	5)</a:t>
            </a:r>
            <a:r>
              <a:rPr lang="en-US" sz="2200" dirty="0" smtClean="0"/>
              <a:t>Academic failure</a:t>
            </a:r>
            <a:r>
              <a:rPr lang="bn-BD" sz="2200" dirty="0" smtClean="0"/>
              <a:t>,</a:t>
            </a:r>
            <a:r>
              <a:rPr lang="en-US" sz="2200" dirty="0" smtClean="0"/>
              <a:t/>
            </a:r>
            <a:br>
              <a:rPr lang="en-US" sz="2200" dirty="0" smtClean="0"/>
            </a:br>
            <a:r>
              <a:rPr lang="bn-BD" sz="2200" dirty="0" smtClean="0"/>
              <a:t>	6)</a:t>
            </a:r>
            <a:r>
              <a:rPr lang="en-US" sz="2200" dirty="0" smtClean="0"/>
              <a:t>Social isolation</a:t>
            </a:r>
            <a:r>
              <a:rPr lang="bn-BD" sz="2200" dirty="0" smtClean="0"/>
              <a:t>,</a:t>
            </a:r>
            <a:r>
              <a:rPr lang="en-US" sz="2200" dirty="0" smtClean="0"/>
              <a:t/>
            </a:r>
            <a:br>
              <a:rPr lang="en-US" sz="2200" dirty="0" smtClean="0"/>
            </a:br>
            <a:r>
              <a:rPr lang="bn-BD" sz="2200" dirty="0" smtClean="0"/>
              <a:t>	7)</a:t>
            </a:r>
            <a:r>
              <a:rPr lang="en-US" sz="2200" dirty="0" smtClean="0"/>
              <a:t>Suicidal thoughts</a:t>
            </a:r>
            <a:r>
              <a:rPr lang="bn-BD" sz="2200" dirty="0" smtClean="0"/>
              <a:t>,</a:t>
            </a:r>
            <a:r>
              <a:rPr lang="en-US" sz="2200" dirty="0" smtClean="0"/>
              <a:t/>
            </a:r>
            <a:br>
              <a:rPr lang="en-US" sz="2200" dirty="0" smtClean="0"/>
            </a:br>
            <a:r>
              <a:rPr lang="bn-BD" sz="2200" dirty="0" smtClean="0"/>
              <a:t>	8)</a:t>
            </a:r>
            <a:r>
              <a:rPr lang="en-US" sz="2200" dirty="0" smtClean="0"/>
              <a:t>Decreased performance at school</a:t>
            </a:r>
            <a:r>
              <a:rPr lang="bn-BD" sz="2200" dirty="0" smtClean="0"/>
              <a:t>,</a:t>
            </a:r>
            <a:r>
              <a:rPr lang="en-US" sz="2800" dirty="0" smtClean="0"/>
              <a:t/>
            </a:r>
            <a:br>
              <a:rPr lang="en-US" sz="2800" dirty="0" smtClean="0"/>
            </a:br>
            <a:endParaRPr lang="en-US" sz="2800"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610600" cy="5772912"/>
          </a:xfrm>
        </p:spPr>
        <p:txBody>
          <a:bodyPr anchor="t">
            <a:noAutofit/>
          </a:bodyPr>
          <a:lstStyle/>
          <a:p>
            <a:r>
              <a:rPr lang="bn-BD" sz="2200" b="1" dirty="0" smtClean="0">
                <a:solidFill>
                  <a:srgbClr val="FF0000"/>
                </a:solidFill>
              </a:rPr>
              <a:t/>
            </a:r>
            <a:br>
              <a:rPr lang="bn-BD" sz="2200" b="1" dirty="0" smtClean="0">
                <a:solidFill>
                  <a:srgbClr val="FF0000"/>
                </a:solidFill>
              </a:rPr>
            </a:br>
            <a:r>
              <a:rPr lang="en-US" sz="2200" b="1" dirty="0" smtClean="0">
                <a:solidFill>
                  <a:srgbClr val="FF0000"/>
                </a:solidFill>
              </a:rPr>
              <a:t>Signs and symptoms of adjustment disorder in children and adolescents</a:t>
            </a:r>
            <a:r>
              <a:rPr lang="bn-BD" sz="2200" b="1" dirty="0" smtClean="0">
                <a:solidFill>
                  <a:srgbClr val="FF0000"/>
                </a:solidFill>
              </a:rPr>
              <a:t>:</a:t>
            </a:r>
            <a:r>
              <a:rPr lang="en-US" sz="2200" b="1" dirty="0" smtClean="0"/>
              <a:t/>
            </a:r>
            <a:br>
              <a:rPr lang="en-US" sz="2200" b="1" dirty="0" smtClean="0"/>
            </a:br>
            <a:r>
              <a:rPr lang="en-US" sz="2200" dirty="0" smtClean="0"/>
              <a:t>Depending on a child or teen’s already existing methods for coping prior to the life-altering event, the signs and symptoms of adjustment disorder may or may not be as apparent to those closest to him or her. If you are concerned that a young person in your life is suffering from this condition, it could be helpful to pay attention to the following symptoms:</a:t>
            </a:r>
            <a:r>
              <a:rPr lang="bn-BD" sz="2200" dirty="0" smtClean="0"/>
              <a:t/>
            </a:r>
            <a:br>
              <a:rPr lang="bn-BD" sz="2200" dirty="0" smtClean="0"/>
            </a:br>
            <a:r>
              <a:rPr lang="en-US" sz="2200" dirty="0" smtClean="0"/>
              <a:t/>
            </a:r>
            <a:br>
              <a:rPr lang="en-US" sz="2200" dirty="0" smtClean="0"/>
            </a:br>
            <a:r>
              <a:rPr lang="en-US" sz="2200" i="1" dirty="0" smtClean="0">
                <a:solidFill>
                  <a:srgbClr val="FF0000"/>
                </a:solidFill>
              </a:rPr>
              <a:t>Behavioral symptoms</a:t>
            </a:r>
            <a:r>
              <a:rPr lang="bn-BD" sz="2200" dirty="0" smtClean="0">
                <a:solidFill>
                  <a:srgbClr val="FF0000"/>
                </a:solidFill>
              </a:rPr>
              <a:t>:</a:t>
            </a:r>
            <a:r>
              <a:rPr lang="en-US" sz="2200" dirty="0" smtClean="0"/>
              <a:t/>
            </a:r>
            <a:br>
              <a:rPr lang="en-US" sz="2200" dirty="0" smtClean="0"/>
            </a:br>
            <a:r>
              <a:rPr lang="bn-BD" sz="2200" dirty="0" smtClean="0"/>
              <a:t>   </a:t>
            </a:r>
            <a:r>
              <a:rPr lang="en-US" sz="2200" dirty="0" smtClean="0"/>
              <a:t>Tearfulness</a:t>
            </a:r>
            <a:r>
              <a:rPr lang="bn-BD" sz="2200" dirty="0" smtClean="0"/>
              <a:t>,</a:t>
            </a:r>
            <a:r>
              <a:rPr lang="en-US" sz="2200" dirty="0" smtClean="0"/>
              <a:t/>
            </a:r>
            <a:br>
              <a:rPr lang="en-US" sz="2200" dirty="0" smtClean="0"/>
            </a:br>
            <a:r>
              <a:rPr lang="bn-BD" sz="2200" dirty="0" smtClean="0"/>
              <a:t>   </a:t>
            </a:r>
            <a:r>
              <a:rPr lang="en-US" sz="2200" dirty="0" smtClean="0"/>
              <a:t>Onset of self-harming behaviors</a:t>
            </a:r>
            <a:r>
              <a:rPr lang="bn-BD" sz="2200" dirty="0" smtClean="0"/>
              <a:t>,</a:t>
            </a:r>
            <a:r>
              <a:rPr lang="en-US" sz="2200" dirty="0" smtClean="0"/>
              <a:t/>
            </a:r>
            <a:br>
              <a:rPr lang="en-US" sz="2200" dirty="0" smtClean="0"/>
            </a:br>
            <a:r>
              <a:rPr lang="bn-BD" sz="2200" dirty="0" smtClean="0"/>
              <a:t>   </a:t>
            </a:r>
            <a:r>
              <a:rPr lang="en-US" sz="2200" dirty="0" smtClean="0"/>
              <a:t>No longer participating in activities that were once enjoyed</a:t>
            </a:r>
            <a:r>
              <a:rPr lang="bn-BD" sz="2200" dirty="0" smtClean="0"/>
              <a:t>,</a:t>
            </a:r>
            <a:r>
              <a:rPr lang="en-US" sz="2200" dirty="0" smtClean="0"/>
              <a:t/>
            </a:r>
            <a:br>
              <a:rPr lang="en-US" sz="2200" dirty="0" smtClean="0"/>
            </a:br>
            <a:r>
              <a:rPr lang="bn-BD" sz="2200" dirty="0" smtClean="0"/>
              <a:t>   </a:t>
            </a:r>
            <a:r>
              <a:rPr lang="en-US" sz="2200" dirty="0" smtClean="0"/>
              <a:t>No longer tending to responsibilities</a:t>
            </a:r>
            <a:r>
              <a:rPr lang="bn-BD" sz="2200" dirty="0" smtClean="0"/>
              <a:t>,</a:t>
            </a:r>
            <a:r>
              <a:rPr lang="en-US" sz="2200" dirty="0" smtClean="0"/>
              <a:t/>
            </a:r>
            <a:br>
              <a:rPr lang="en-US" sz="2200" dirty="0" smtClean="0"/>
            </a:br>
            <a:r>
              <a:rPr lang="bn-BD" sz="2200" dirty="0" smtClean="0"/>
              <a:t>   </a:t>
            </a:r>
            <a:r>
              <a:rPr lang="en-US" sz="2200" dirty="0" smtClean="0"/>
              <a:t>Isolating oneself from friends and family members</a:t>
            </a:r>
            <a:r>
              <a:rPr lang="bn-BD" sz="2200" dirty="0" smtClean="0"/>
              <a:t>,</a:t>
            </a:r>
            <a:r>
              <a:rPr lang="en-US" sz="2200" dirty="0" smtClean="0"/>
              <a:t/>
            </a:r>
            <a:br>
              <a:rPr lang="en-US" sz="2200" dirty="0" smtClean="0"/>
            </a:br>
            <a:r>
              <a:rPr lang="bn-BD" sz="2200" dirty="0" smtClean="0"/>
              <a:t>   </a:t>
            </a:r>
            <a:r>
              <a:rPr lang="en-US" sz="2200" dirty="0" smtClean="0"/>
              <a:t>Failing to attend school</a:t>
            </a:r>
            <a:r>
              <a:rPr lang="bn-BD" sz="2200" dirty="0" smtClean="0"/>
              <a:t>,</a:t>
            </a:r>
            <a:r>
              <a:rPr lang="en-US" sz="2200" dirty="0" smtClean="0"/>
              <a:t/>
            </a:r>
            <a:br>
              <a:rPr lang="en-US" sz="2200" dirty="0" smtClean="0"/>
            </a:br>
            <a:r>
              <a:rPr lang="bn-BD" sz="2200" dirty="0" smtClean="0"/>
              <a:t>   </a:t>
            </a:r>
            <a:r>
              <a:rPr lang="en-US" sz="2200" dirty="0" smtClean="0"/>
              <a:t>Drop in performance at school</a:t>
            </a:r>
            <a:r>
              <a:rPr lang="bn-BD" sz="2200" dirty="0" smtClean="0"/>
              <a:t>,</a:t>
            </a:r>
            <a:r>
              <a:rPr lang="en-US" sz="2200" dirty="0" smtClean="0"/>
              <a:t/>
            </a:r>
            <a:br>
              <a:rPr lang="en-US" sz="2200" dirty="0" smtClean="0"/>
            </a:br>
            <a:r>
              <a:rPr lang="bn-BD" sz="2200" dirty="0" smtClean="0"/>
              <a:t>   </a:t>
            </a:r>
            <a:r>
              <a:rPr lang="en-US" sz="2200" dirty="0" smtClean="0"/>
              <a:t>Acting out behaviors</a:t>
            </a:r>
            <a:r>
              <a:rPr lang="bn-BD" sz="2200" dirty="0" smtClean="0"/>
              <a:t>.</a:t>
            </a:r>
            <a:r>
              <a:rPr lang="en-US" sz="2200" dirty="0" smtClean="0"/>
              <a:t/>
            </a:r>
            <a:br>
              <a:rPr lang="en-US" sz="2200" dirty="0" smtClean="0"/>
            </a:br>
            <a:endParaRPr lang="en-US" sz="22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696712"/>
          </a:xfrm>
        </p:spPr>
        <p:txBody>
          <a:bodyPr anchor="t">
            <a:noAutofit/>
          </a:bodyPr>
          <a:lstStyle/>
          <a:p>
            <a:r>
              <a:rPr lang="en-US" sz="2200" i="1" dirty="0" smtClean="0">
                <a:solidFill>
                  <a:srgbClr val="FF0000"/>
                </a:solidFill>
              </a:rPr>
              <a:t>Physical symptoms:</a:t>
            </a:r>
            <a:r>
              <a:rPr lang="en-US" sz="2200" dirty="0" smtClean="0"/>
              <a:t/>
            </a:r>
            <a:br>
              <a:rPr lang="en-US" sz="2200" dirty="0" smtClean="0"/>
            </a:br>
            <a:r>
              <a:rPr lang="en-US" sz="2200" dirty="0" smtClean="0"/>
              <a:t>Sleep disturbances</a:t>
            </a:r>
            <a:r>
              <a:rPr lang="bn-BD" sz="2200" dirty="0" smtClean="0"/>
              <a:t>,</a:t>
            </a:r>
            <a:r>
              <a:rPr lang="en-US" sz="2200" dirty="0" smtClean="0"/>
              <a:t/>
            </a:r>
            <a:br>
              <a:rPr lang="en-US" sz="2200" dirty="0" smtClean="0"/>
            </a:br>
            <a:r>
              <a:rPr lang="en-US" sz="2200" dirty="0" smtClean="0"/>
              <a:t>Persistent headaches</a:t>
            </a:r>
            <a:r>
              <a:rPr lang="bn-BD" sz="2200" dirty="0" smtClean="0"/>
              <a:t>,</a:t>
            </a:r>
            <a:r>
              <a:rPr lang="en-US" sz="2200" dirty="0" smtClean="0"/>
              <a:t/>
            </a:r>
            <a:br>
              <a:rPr lang="en-US" sz="2200" dirty="0" smtClean="0"/>
            </a:br>
            <a:r>
              <a:rPr lang="en-US" sz="2200" dirty="0" smtClean="0"/>
              <a:t>Muscle tension</a:t>
            </a:r>
            <a:r>
              <a:rPr lang="bn-BD" sz="2200" dirty="0" smtClean="0"/>
              <a:t>,</a:t>
            </a:r>
            <a:r>
              <a:rPr lang="en-US" sz="2200" dirty="0" smtClean="0"/>
              <a:t/>
            </a:r>
            <a:br>
              <a:rPr lang="en-US" sz="2200" dirty="0" smtClean="0"/>
            </a:br>
            <a:r>
              <a:rPr lang="en-US" sz="2200" dirty="0" smtClean="0"/>
              <a:t>Chest pains</a:t>
            </a:r>
            <a:r>
              <a:rPr lang="bn-BD" sz="2200" dirty="0" smtClean="0"/>
              <a:t>,</a:t>
            </a:r>
            <a:r>
              <a:rPr lang="en-US" sz="2200" dirty="0" smtClean="0"/>
              <a:t/>
            </a:r>
            <a:br>
              <a:rPr lang="en-US" sz="2200" dirty="0" smtClean="0"/>
            </a:br>
            <a:r>
              <a:rPr lang="en-US" sz="2200" dirty="0" smtClean="0"/>
              <a:t>Changes in eating habits</a:t>
            </a:r>
            <a:r>
              <a:rPr lang="bn-BD" sz="2200" dirty="0" smtClean="0"/>
              <a:t>,</a:t>
            </a:r>
            <a:r>
              <a:rPr lang="en-US" sz="2200" dirty="0" smtClean="0"/>
              <a:t/>
            </a:r>
            <a:br>
              <a:rPr lang="en-US" sz="2200" dirty="0" smtClean="0"/>
            </a:br>
            <a:r>
              <a:rPr lang="en-US" sz="2200" dirty="0" smtClean="0"/>
              <a:t>Bodily aches and pains</a:t>
            </a:r>
            <a:r>
              <a:rPr lang="bn-BD" sz="2200" dirty="0" smtClean="0"/>
              <a:t>.</a:t>
            </a:r>
            <a:r>
              <a:rPr lang="en-US" sz="2200" dirty="0" smtClean="0"/>
              <a:t/>
            </a:r>
            <a:br>
              <a:rPr lang="en-US" sz="2200" dirty="0" smtClean="0"/>
            </a:br>
            <a:r>
              <a:rPr lang="bn-BD" sz="2200" dirty="0" smtClean="0"/>
              <a:t>		</a:t>
            </a:r>
            <a:r>
              <a:rPr lang="en-US" sz="2200" i="1" dirty="0" smtClean="0">
                <a:solidFill>
                  <a:srgbClr val="FF0000"/>
                </a:solidFill>
              </a:rPr>
              <a:t>Cognitive symptoms:</a:t>
            </a:r>
            <a:r>
              <a:rPr lang="en-US" sz="2200" dirty="0" smtClean="0"/>
              <a:t/>
            </a:r>
            <a:br>
              <a:rPr lang="en-US" sz="2200" dirty="0" smtClean="0"/>
            </a:br>
            <a:r>
              <a:rPr lang="bn-BD" sz="2200" dirty="0" smtClean="0"/>
              <a:t>		</a:t>
            </a:r>
            <a:r>
              <a:rPr lang="en-US" sz="2200" dirty="0" smtClean="0"/>
              <a:t>Poor decision-making skills</a:t>
            </a:r>
            <a:r>
              <a:rPr lang="bn-BD" sz="2200" dirty="0" smtClean="0"/>
              <a:t>,</a:t>
            </a:r>
            <a:r>
              <a:rPr lang="en-US" sz="2200" dirty="0" smtClean="0"/>
              <a:t/>
            </a:r>
            <a:br>
              <a:rPr lang="en-US" sz="2200" dirty="0" smtClean="0"/>
            </a:br>
            <a:r>
              <a:rPr lang="bn-BD" sz="2200" dirty="0" smtClean="0"/>
              <a:t>		</a:t>
            </a:r>
            <a:r>
              <a:rPr lang="en-US" sz="2200" dirty="0" smtClean="0"/>
              <a:t>Poor concentration</a:t>
            </a:r>
            <a:r>
              <a:rPr lang="bn-BD" sz="2200" dirty="0" smtClean="0"/>
              <a:t>,</a:t>
            </a:r>
            <a:r>
              <a:rPr lang="en-US" sz="2200" dirty="0" smtClean="0"/>
              <a:t/>
            </a:r>
            <a:br>
              <a:rPr lang="en-US" sz="2200" dirty="0" smtClean="0"/>
            </a:br>
            <a:r>
              <a:rPr lang="bn-BD" sz="2200" dirty="0" smtClean="0"/>
              <a:t>		</a:t>
            </a:r>
            <a:r>
              <a:rPr lang="en-US" sz="2200" dirty="0" smtClean="0"/>
              <a:t>Memory disturbances</a:t>
            </a:r>
            <a:r>
              <a:rPr lang="bn-BD" sz="2200" dirty="0" smtClean="0"/>
              <a:t>.</a:t>
            </a:r>
            <a:r>
              <a:rPr lang="en-US" sz="2200" dirty="0" smtClean="0"/>
              <a:t/>
            </a:r>
            <a:br>
              <a:rPr lang="en-US" sz="2200" dirty="0" smtClean="0"/>
            </a:br>
            <a:r>
              <a:rPr lang="bn-BD" sz="2200" dirty="0" smtClean="0"/>
              <a:t>					</a:t>
            </a:r>
            <a:r>
              <a:rPr lang="en-US" sz="2200" i="1" dirty="0" smtClean="0">
                <a:solidFill>
                  <a:srgbClr val="FF0000"/>
                </a:solidFill>
              </a:rPr>
              <a:t>Psychosocial symptoms:</a:t>
            </a:r>
            <a:r>
              <a:rPr lang="en-US" sz="2200" dirty="0" smtClean="0"/>
              <a:t/>
            </a:r>
            <a:br>
              <a:rPr lang="en-US" sz="2200" dirty="0" smtClean="0"/>
            </a:br>
            <a:r>
              <a:rPr lang="bn-BD" sz="2200" dirty="0" smtClean="0"/>
              <a:t>					</a:t>
            </a:r>
            <a:r>
              <a:rPr lang="en-US" sz="2200" dirty="0" smtClean="0"/>
              <a:t>Feelings of nervousness</a:t>
            </a:r>
            <a:r>
              <a:rPr lang="bn-BD" sz="2200" dirty="0" smtClean="0"/>
              <a:t>,</a:t>
            </a:r>
            <a:r>
              <a:rPr lang="en-US" sz="2200" dirty="0" smtClean="0"/>
              <a:t/>
            </a:r>
            <a:br>
              <a:rPr lang="en-US" sz="2200" dirty="0" smtClean="0"/>
            </a:br>
            <a:r>
              <a:rPr lang="bn-BD" sz="2200" dirty="0" smtClean="0"/>
              <a:t>					</a:t>
            </a:r>
            <a:r>
              <a:rPr lang="en-US" sz="2200" dirty="0" smtClean="0"/>
              <a:t>Feelings of hopelessness</a:t>
            </a:r>
            <a:r>
              <a:rPr lang="bn-BD" sz="2200" dirty="0" smtClean="0"/>
              <a:t>,</a:t>
            </a:r>
            <a:r>
              <a:rPr lang="en-US" sz="2200" dirty="0" smtClean="0"/>
              <a:t/>
            </a:r>
            <a:br>
              <a:rPr lang="en-US" sz="2200" dirty="0" smtClean="0"/>
            </a:br>
            <a:r>
              <a:rPr lang="bn-BD" sz="2200" dirty="0" smtClean="0"/>
              <a:t>					</a:t>
            </a:r>
            <a:r>
              <a:rPr lang="en-US" sz="2200" dirty="0" smtClean="0"/>
              <a:t>Feelings of anxiety</a:t>
            </a:r>
            <a:r>
              <a:rPr lang="bn-BD" sz="2200" dirty="0" smtClean="0"/>
              <a:t>,</a:t>
            </a:r>
            <a:r>
              <a:rPr lang="en-US" sz="2200" dirty="0" smtClean="0"/>
              <a:t/>
            </a:r>
            <a:br>
              <a:rPr lang="en-US" sz="2200" dirty="0" smtClean="0"/>
            </a:br>
            <a:r>
              <a:rPr lang="bn-BD" sz="2200" dirty="0" smtClean="0"/>
              <a:t>					</a:t>
            </a:r>
            <a:r>
              <a:rPr lang="en-US" sz="2200" dirty="0" smtClean="0"/>
              <a:t>Emotional instability</a:t>
            </a:r>
            <a:r>
              <a:rPr lang="bn-BD" sz="2200" dirty="0" smtClean="0"/>
              <a:t>,</a:t>
            </a:r>
            <a:r>
              <a:rPr lang="en-US" sz="2200" dirty="0" smtClean="0"/>
              <a:t/>
            </a:r>
            <a:br>
              <a:rPr lang="en-US" sz="2200" dirty="0" smtClean="0"/>
            </a:br>
            <a:r>
              <a:rPr lang="bn-BD" sz="2200" dirty="0" smtClean="0"/>
              <a:t>					</a:t>
            </a:r>
            <a:r>
              <a:rPr lang="en-US" sz="2200" dirty="0" smtClean="0"/>
              <a:t>Depressed feelings</a:t>
            </a:r>
            <a:r>
              <a:rPr lang="bn-BD" sz="2200" dirty="0" smtClean="0"/>
              <a:t>.</a:t>
            </a:r>
            <a:r>
              <a:rPr lang="en-US" sz="2200" dirty="0" smtClean="0"/>
              <a:t/>
            </a:r>
            <a:br>
              <a:rPr lang="en-US" sz="2200" dirty="0" smtClean="0"/>
            </a:br>
            <a:endParaRPr lang="en-US" sz="2200"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TotalTime>
  <Words>178</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KHATRA ADIBASI MAHAVIDYALAYA E-CONTENT DEPARTMENT OF EDUCATION SEMISTER-VI (PROGRAMME) SESSION: 2018-2019 Course Title: Guidance and Counselling Course Code: AP/EDN/601/DSE-1B (a) TOPIC: Adjustment (Unit-IV) SUB-TOPIC: 1. Concept and Definition of Adjustment, Characteristics of good adjustment,                         2. Common adjustment problems in Childhood and adolescence, Adjustment Mechanism.   NAME OF THE TEACHER: Akinchan Pal</vt:lpstr>
      <vt:lpstr>Concept and Definition of Adjustment, Characteristics of good adjustment,</vt:lpstr>
      <vt:lpstr>Concept and Definition of Adjustment</vt:lpstr>
      <vt:lpstr>প্রাকৃতিক পরিবেশ- প্রাকৃতিক পরিবেশের সাথে সঠিকভাবে সঙ্গতি-বিধানের উপরে মানুষের অস্তিত্ব নির্ভর করে, প্রকৃতির এই পরিবেশের সাথে মানিয়ে নিতে সাহায্য করে শিক্ষা। মানুষ তার জ্ঞান বুদ্ধি ও দক্ষতার সাহায্যে বিভিন্ন প্রতিকূল পরিবেশের সাথে নিজেকে মানিয়ে নেয় একেই প্রাকৃতিক পরিবেশের সাথে অভিযোজন বলে।   সামাজিক পরিবেশ- মানুষ সামাজিক জীব । সমাজেই তার জন্ম বৃদ্ধি ও বিকাশ । সার্থকভাবে বেঁচে থাকতে হলে ব্যক্তিকে পরিবর্তনশীল সমাজের সাথে মানিয়ে চলতে হয় ।  তাকে সমাজের বিভিন্ন রীতি-নীতি আচার-আচরণ চিন্তা-ভাবনা অনুষ্ঠান ও প্রতিষ্ঠানের সাথে অভিযোজন করতে হয়। এক্ষেত্রেই সাহায্য করে শিক্ষা ।   মানসিক পরিবেশ-  শিক্ষার্থীকে নিজের মানসিক পরিবেশের সাথেও সঙ্গতি বিধান করতে হয়। ব্যক্তি যদি তার মনজগতের আশা-আকাঙ্ক্ষা পছন্দ অপছন্দ কামনা বাসনা বুদ্ধি আবেগ প্রকৃতির সাথে মানিয়ে চলতে পারে তাহলে সেই সুস্থ ও স্বাভাবিক জীবন যাপন করতে পারে আর তা না পারলে সৃষ্টি হয় মানুষের জটিলতা এবং অন্তর দ্বন্দ্ব ।  তাই মানসিক পরিবেশের সাথে সঙ্গতি-বিধানও শিক্ষার একটি  গুরুত্বপূর্ণ লক্ষ্য বা উদ্দেশ্য ।  বিভিন্ন অভিজ্ঞতা ও কাজের মাধ্যমে মানুষ এইসব পরিবেশ সম্পর্কে জ্ঞান লাভ করে এবং বিভিন্ন পরিবেশের সাথে নিজেকে মানিয়ে নেয় তাই শিক্ষার অন্যতম উদ্দেশ্য হলো পরিবেশের সাথে সঙ্গতি বিধান বা অভিযোজন যার ইংরেজি প্রতিশব্দ ADJUSTMENT.  </vt:lpstr>
      <vt:lpstr>The word ‘Adjustment’ mean ‘to fit’, ‘make suitable’, ‘adapt’ etc. ·        Adjustment is the process through which a person tries to strike balance between his requirements (need, desires, and urges) and varying life situations.   C. V. Good: “Adjustment is the process of finding and adopting modes of behaviour suitable to the environment or the changes in the environment”. ·        Shaffer: “Adjustment is the process by which a living organism maintains a balance between its needs and the circumstances that influence the satisfaction of these needs”. ·        Adjustment is a process that helps a person to lead a happy and contented life while maintaining a balance between his needs and his capacity to fulfill them. </vt:lpstr>
      <vt:lpstr>Characteristics of Good Adjustment:   A healthy and well-adjusted person should possess/display some observable behavioral patterns. These behavioral patterns must be according to the social expectations of an individual. These patterns are as follows:  1) Maturity in thinking,  2)Emotional balance,  3)Warm and understanding towards others,  4)Free from tension due to routine events,  5)Independent in decision making. </vt:lpstr>
      <vt:lpstr>Sub-Unit 2: Common Adjustment Problems in Childhood and Adolescence.  Adjustment disorder can significantly impact an adolescent’s functioning, there are several harmful consequences that could happen if treatment for this disorder is delayed or never received. Conversely, if effective care is sought and a teen fully participates in programming, the following effects can be minimized or avoided all together:  1) Loss of meaningful relationships,  2) Self-harm,  3)Substance abuse, which could lead to addiction or chemical  dependency,  4)Onset of symptoms of other mental health disorders,  5)Academic failure,  6)Social isolation,  7)Suicidal thoughts,  8)Decreased performance at school, </vt:lpstr>
      <vt:lpstr> Signs and symptoms of adjustment disorder in children and adolescents: Depending on a child or teen’s already existing methods for coping prior to the life-altering event, the signs and symptoms of adjustment disorder may or may not be as apparent to those closest to him or her. If you are concerned that a young person in your life is suffering from this condition, it could be helpful to pay attention to the following symptoms:  Behavioral symptoms:    Tearfulness,    Onset of self-harming behaviors,    No longer participating in activities that were once enjoyed,    No longer tending to responsibilities,    Isolating oneself from friends and family members,    Failing to attend school,    Drop in performance at school,    Acting out behaviors. </vt:lpstr>
      <vt:lpstr>Physical symptoms: Sleep disturbances, Persistent headaches, Muscle tension, Chest pains, Changes in eating habits, Bodily aches and pains.   Cognitive symptoms:   Poor decision-making skills,   Poor concentration,   Memory disturbances.      Psychosocial symptoms:      Feelings of nervousness,      Feelings of hopelessness,      Feelings of anxiety,      Emotional instability,      Depressed feelings. </vt:lpstr>
      <vt:lpstr>Adjustment Mechanism: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RABIN BANERJEE</dc:creator>
  <cp:lastModifiedBy>RABIN BANERJEE</cp:lastModifiedBy>
  <cp:revision>23</cp:revision>
  <dcterms:created xsi:type="dcterms:W3CDTF">2006-08-16T00:00:00Z</dcterms:created>
  <dcterms:modified xsi:type="dcterms:W3CDTF">2023-02-01T17:29:52Z</dcterms:modified>
</cp:coreProperties>
</file>